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7755" y="1066038"/>
            <a:ext cx="11032489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4250" y="2317750"/>
            <a:ext cx="16319500" cy="558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Relationship Id="rId3" Type="http://schemas.openxmlformats.org/officeDocument/2006/relationships/image" Target="../media/image92.jpg"/><Relationship Id="rId4" Type="http://schemas.openxmlformats.org/officeDocument/2006/relationships/image" Target="../media/image93.jpg"/><Relationship Id="rId5" Type="http://schemas.openxmlformats.org/officeDocument/2006/relationships/image" Target="../media/image94.jpg"/><Relationship Id="rId6" Type="http://schemas.openxmlformats.org/officeDocument/2006/relationships/image" Target="../media/image95.jp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16.png"/><Relationship Id="rId13" Type="http://schemas.openxmlformats.org/officeDocument/2006/relationships/image" Target="../media/image99.png"/><Relationship Id="rId14" Type="http://schemas.openxmlformats.org/officeDocument/2006/relationships/image" Target="../media/image100.png"/><Relationship Id="rId15" Type="http://schemas.openxmlformats.org/officeDocument/2006/relationships/hyperlink" Target="http://www.interpan.ru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image" Target="../media/image102.jpg"/><Relationship Id="rId4" Type="http://schemas.openxmlformats.org/officeDocument/2006/relationships/image" Target="../media/image103.jpg"/><Relationship Id="rId5" Type="http://schemas.openxmlformats.org/officeDocument/2006/relationships/hyperlink" Target="http://www.interpan.ru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6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6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hyperlink" Target="http://www.interpan.ru/" TargetMode="External"/><Relationship Id="rId11" Type="http://schemas.openxmlformats.org/officeDocument/2006/relationships/image" Target="../media/image1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jpg"/><Relationship Id="rId12" Type="http://schemas.openxmlformats.org/officeDocument/2006/relationships/image" Target="../media/image2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hyperlink" Target="http://www.interpan.ru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16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jpg"/><Relationship Id="rId14" Type="http://schemas.openxmlformats.org/officeDocument/2006/relationships/image" Target="../media/image35.png"/><Relationship Id="rId15" Type="http://schemas.openxmlformats.org/officeDocument/2006/relationships/image" Target="../media/image36.jpg"/><Relationship Id="rId16" Type="http://schemas.openxmlformats.org/officeDocument/2006/relationships/image" Target="../media/image37.png"/><Relationship Id="rId17" Type="http://schemas.openxmlformats.org/officeDocument/2006/relationships/image" Target="../media/image38.jpg"/><Relationship Id="rId18" Type="http://schemas.openxmlformats.org/officeDocument/2006/relationships/image" Target="../media/image39.png"/><Relationship Id="rId19" Type="http://schemas.openxmlformats.org/officeDocument/2006/relationships/image" Target="../media/image40.jpg"/><Relationship Id="rId20" Type="http://schemas.openxmlformats.org/officeDocument/2006/relationships/image" Target="../media/image41.png"/><Relationship Id="rId21" Type="http://schemas.openxmlformats.org/officeDocument/2006/relationships/image" Target="../media/image42.jpg"/><Relationship Id="rId22" Type="http://schemas.openxmlformats.org/officeDocument/2006/relationships/image" Target="../media/image43.png"/><Relationship Id="rId23" Type="http://schemas.openxmlformats.org/officeDocument/2006/relationships/image" Target="../media/image44.jpg"/><Relationship Id="rId24" Type="http://schemas.openxmlformats.org/officeDocument/2006/relationships/image" Target="../media/image45.png"/><Relationship Id="rId25" Type="http://schemas.openxmlformats.org/officeDocument/2006/relationships/image" Target="../media/image46.jpg"/><Relationship Id="rId26" Type="http://schemas.openxmlformats.org/officeDocument/2006/relationships/image" Target="../media/image47.png"/><Relationship Id="rId27" Type="http://schemas.openxmlformats.org/officeDocument/2006/relationships/image" Target="../media/image48.jpg"/><Relationship Id="rId28" Type="http://schemas.openxmlformats.org/officeDocument/2006/relationships/image" Target="../media/image49.png"/><Relationship Id="rId29" Type="http://schemas.openxmlformats.org/officeDocument/2006/relationships/image" Target="../media/image50.jpg"/><Relationship Id="rId30" Type="http://schemas.openxmlformats.org/officeDocument/2006/relationships/image" Target="../media/image51.png"/><Relationship Id="rId31" Type="http://schemas.openxmlformats.org/officeDocument/2006/relationships/image" Target="../media/image52.jpg"/><Relationship Id="rId32" Type="http://schemas.openxmlformats.org/officeDocument/2006/relationships/image" Target="../media/image53.png"/><Relationship Id="rId33" Type="http://schemas.openxmlformats.org/officeDocument/2006/relationships/image" Target="../media/image5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16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16.png"/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hyperlink" Target="http://www.interpan.ru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7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16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pan.ru/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16.png"/><Relationship Id="rId9" Type="http://schemas.openxmlformats.org/officeDocument/2006/relationships/image" Target="../media/image79.png"/><Relationship Id="rId10" Type="http://schemas.openxmlformats.org/officeDocument/2006/relationships/image" Target="../media/image80.png"/><Relationship Id="rId11" Type="http://schemas.openxmlformats.org/officeDocument/2006/relationships/image" Target="../media/image81.jpg"/><Relationship Id="rId12" Type="http://schemas.openxmlformats.org/officeDocument/2006/relationships/image" Target="../media/image82.jpg"/><Relationship Id="rId13" Type="http://schemas.openxmlformats.org/officeDocument/2006/relationships/image" Target="../media/image8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hyperlink" Target="http://www.interpan.ru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16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134600" y="0"/>
              <a:ext cx="8153400" cy="1409700"/>
            </a:xfrm>
            <a:custGeom>
              <a:avLst/>
              <a:gdLst/>
              <a:ahLst/>
              <a:cxnLst/>
              <a:rect l="l" t="t" r="r" b="b"/>
              <a:pathLst>
                <a:path w="8153400" h="1409700">
                  <a:moveTo>
                    <a:pt x="8153400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8153400" y="14097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943735">
                <a:alpha val="749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" y="9517380"/>
              <a:ext cx="2849880" cy="4389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31" y="9551174"/>
              <a:ext cx="2809252" cy="3992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4867" y="9517380"/>
              <a:ext cx="2849880" cy="4389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9551174"/>
              <a:ext cx="2809240" cy="3992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6103" y="9517380"/>
              <a:ext cx="2849879" cy="4389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7440" y="9551174"/>
              <a:ext cx="2809240" cy="3992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8864" y="9517380"/>
              <a:ext cx="2849879" cy="4389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0200" y="9551174"/>
              <a:ext cx="2809240" cy="39924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0100" y="9517380"/>
              <a:ext cx="2849880" cy="4389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251435" y="9551174"/>
              <a:ext cx="2809240" cy="39924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62860" y="9517380"/>
              <a:ext cx="2849880" cy="4389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84195" y="9551174"/>
              <a:ext cx="2809240" cy="3992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86771" y="0"/>
              <a:ext cx="4596383" cy="118719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86771" y="455676"/>
              <a:ext cx="5067300" cy="134112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351389" y="-10286"/>
            <a:ext cx="4302125" cy="1366520"/>
          </a:xfrm>
          <a:prstGeom prst="rect"/>
        </p:spPr>
        <p:txBody>
          <a:bodyPr wrap="square" lIns="0" tIns="134620" rIns="0" bIns="0" rtlCol="0" vert="horz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</a:pPr>
            <a:r>
              <a:rPr dirty="0" sz="4800" spc="-10">
                <a:solidFill>
                  <a:srgbClr val="FFFFFF"/>
                </a:solidFill>
              </a:rPr>
              <a:t>ОГНЕСТОЙКИЕ </a:t>
            </a:r>
            <a:r>
              <a:rPr dirty="0" sz="4800" spc="-70">
                <a:solidFill>
                  <a:srgbClr val="FFFFFF"/>
                </a:solidFill>
              </a:rPr>
              <a:t>ДЕКОРАТИВНЫЕ</a:t>
            </a:r>
            <a:endParaRPr sz="4800"/>
          </a:p>
        </p:txBody>
      </p:sp>
      <p:sp>
        <p:nvSpPr>
          <p:cNvPr id="20" name="object 20" descr=""/>
          <p:cNvSpPr txBox="1"/>
          <p:nvPr/>
        </p:nvSpPr>
        <p:spPr>
          <a:xfrm>
            <a:off x="11804904" y="1517903"/>
            <a:ext cx="6477000" cy="685800"/>
          </a:xfrm>
          <a:prstGeom prst="rect">
            <a:avLst/>
          </a:prstGeom>
          <a:solidFill>
            <a:srgbClr val="943735">
              <a:alpha val="74900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848360">
              <a:lnSpc>
                <a:spcPts val="4590"/>
              </a:lnSpc>
            </a:pPr>
            <a:r>
              <a:rPr dirty="0" sz="4000" spc="-40">
                <a:solidFill>
                  <a:srgbClr val="FFFFFF"/>
                </a:solidFill>
                <a:latin typeface="Calibri"/>
                <a:cs typeface="Calibri"/>
              </a:rPr>
              <a:t>ПОТОЛОЧНЫЕ</a:t>
            </a:r>
            <a:r>
              <a:rPr dirty="0" sz="4000" spc="-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alibri"/>
                <a:cs typeface="Calibri"/>
              </a:rPr>
              <a:t>ПАНЕЛИ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3476" y="1257300"/>
            <a:ext cx="4562856" cy="341071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9571" y="5138928"/>
            <a:ext cx="4567428" cy="39624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1257300"/>
            <a:ext cx="4041648" cy="31242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5181600"/>
            <a:ext cx="4419600" cy="402031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91911" y="5196840"/>
            <a:ext cx="7467600" cy="400659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5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11190" y="1585086"/>
            <a:ext cx="6206490" cy="297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1496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металлические</a:t>
            </a:r>
            <a:r>
              <a:rPr dirty="0" sz="2400" spc="-3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6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65"/>
              </a:spcBef>
            </a:pPr>
            <a:endParaRPr sz="2400">
              <a:latin typeface="Calibri"/>
              <a:cs typeface="Calibri"/>
            </a:endParaRPr>
          </a:p>
          <a:p>
            <a:pPr algn="ctr" marL="12700" marR="5080" indent="-63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металлические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Interpan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также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прямой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кромкой </a:t>
            </a:r>
            <a:r>
              <a:rPr dirty="0" sz="2400">
                <a:latin typeface="Calibri"/>
                <a:cs typeface="Calibri"/>
              </a:rPr>
              <a:t>BOARD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подсистем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типа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Армстронг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2400">
              <a:latin typeface="Calibri"/>
              <a:cs typeface="Calibri"/>
            </a:endParaRPr>
          </a:p>
          <a:p>
            <a:pPr algn="ctr" marL="3175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latin typeface="Calibri"/>
                <a:cs typeface="Calibri"/>
              </a:rPr>
              <a:t>и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перфорированном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исполнении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2857500"/>
            <a:ext cx="6804659" cy="51054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2857500"/>
            <a:ext cx="3858767" cy="51587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31140" y="2868167"/>
            <a:ext cx="4572000" cy="509473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5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63561" y="1585086"/>
            <a:ext cx="3616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CLIP-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651242" y="1585086"/>
            <a:ext cx="26435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12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1022350" y="2317750"/>
          <a:ext cx="16319500" cy="5589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5005"/>
                <a:gridCol w="1586230"/>
                <a:gridCol w="2210435"/>
                <a:gridCol w="2058035"/>
                <a:gridCol w="1524634"/>
                <a:gridCol w="5639434"/>
              </a:tblGrid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Потолочные</a:t>
                      </a:r>
                      <a:r>
                        <a:rPr dirty="0" sz="24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панели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400" spc="-20">
                          <a:latin typeface="Calibri"/>
                          <a:cs typeface="Calibri"/>
                        </a:rPr>
                        <a:t>INTERPAN</a:t>
                      </a:r>
                      <a:r>
                        <a:rPr dirty="0" sz="24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MERCURY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основание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покрытие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размер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9398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Класс пожарной опасности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Основные</a:t>
                      </a:r>
                      <a:r>
                        <a:rPr dirty="0" sz="24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места</a:t>
                      </a:r>
                      <a:r>
                        <a:rPr dirty="0" sz="2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использования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660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INTERPAN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MERCURY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ECONOM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ГКЛ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428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АКРИЛ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(любой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цвет,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древодекоры,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лофт)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600*600*6,5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мм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600*1200*6,5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мм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КМ-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Общественные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помещения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(офисы,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коридоры,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кабинеты,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развлекательные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торговые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центры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т.п.)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880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СМЛ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АКРИЛ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(любой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цвет,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древодекоры,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лофт)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600*600*6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(8)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мм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600*1200*6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(8)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мм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КМ-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(НГ)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Общественные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помещения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(офисы,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коридоры,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кабинеты,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развлекательные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торговые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центры,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холлы,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пути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эвакуации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т.п.),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т.ч.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в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дошкольных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организациях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INTERPAN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MERCURY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INTERIOR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ГКЛ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ПВХ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(любой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цвет)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600*600*6,5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мм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600*1200*6,5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мм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КМ-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24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Общественные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помещения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медицинских,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торговых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и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развлекательных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организаций,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учреждений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общепита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INTERPAN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MERCURY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CLIP-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ОЦИНК.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МЕТАЛЛ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(0,5/0,7мм)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953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ПОРОШКОВОЕ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ПОКРЫТИЕ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/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ПОРОШКОВОЕ АНТИБАКТЕР. ПОКРЫТИЕ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600*600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мм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600*1200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мм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КМ-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(НГ)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Помещения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медицинского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назначения,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т.ч.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«чистые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помещения»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1029411" y="7978267"/>
            <a:ext cx="15396844" cy="805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00"/>
              </a:spcBef>
              <a:tabLst>
                <a:tab pos="3394075" algn="l"/>
                <a:tab pos="13489305" algn="l"/>
              </a:tabLst>
            </a:pPr>
            <a:r>
              <a:rPr dirty="0" sz="2400" spc="-20">
                <a:latin typeface="Calibri"/>
                <a:cs typeface="Calibri"/>
              </a:rPr>
              <a:t>ТД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производит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10">
                <a:latin typeface="Calibri"/>
                <a:cs typeface="Calibri"/>
              </a:rPr>
              <a:t>металлические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также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подстисемы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(Армстронг),</a:t>
            </a:r>
            <a:r>
              <a:rPr dirty="0" sz="2400">
                <a:latin typeface="Calibri"/>
                <a:cs typeface="Calibri"/>
              </a:rPr>
              <a:t>	в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полимерном </a:t>
            </a:r>
            <a:r>
              <a:rPr dirty="0" sz="2400">
                <a:latin typeface="Calibri"/>
                <a:cs typeface="Calibri"/>
              </a:rPr>
              <a:t>покрытии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(полиэстер)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перфорированном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исполнении.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БЛАГОДАРИМ</a:t>
            </a:r>
            <a:r>
              <a:rPr dirty="0" spc="-235"/>
              <a:t> </a:t>
            </a:r>
            <a:r>
              <a:rPr dirty="0"/>
              <a:t>ЗА</a:t>
            </a:r>
            <a:r>
              <a:rPr dirty="0" spc="-200"/>
              <a:t> </a:t>
            </a:r>
            <a:r>
              <a:rPr dirty="0" spc="-10"/>
              <a:t>ВНИМАНИЕ!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2368295"/>
            <a:ext cx="10587227" cy="202996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75089" y="7390064"/>
            <a:ext cx="471844" cy="72508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68111" y="6522791"/>
            <a:ext cx="693420" cy="62774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00115" y="5667755"/>
            <a:ext cx="620267" cy="62026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22135" y="8189976"/>
            <a:ext cx="2971800" cy="85496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517260" y="5689219"/>
            <a:ext cx="10375265" cy="3151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9165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+7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(499)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110-66-</a:t>
            </a:r>
            <a:r>
              <a:rPr dirty="0" sz="2800" spc="-25">
                <a:latin typeface="Calibri"/>
                <a:cs typeface="Calibri"/>
              </a:rPr>
              <a:t>30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2800">
              <a:latin typeface="Calibri"/>
              <a:cs typeface="Calibri"/>
            </a:endParaRPr>
          </a:p>
          <a:p>
            <a:pPr marL="953135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latin typeface="Calibri"/>
                <a:cs typeface="Calibri"/>
              </a:rPr>
              <a:t>INTERPAN.RU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800">
              <a:latin typeface="Calibri"/>
              <a:cs typeface="Calibri"/>
            </a:endParaRPr>
          </a:p>
          <a:p>
            <a:pPr marL="953135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г.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Москва,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ул.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Верейская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д.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29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стр.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33,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БЦ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«Верейская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плаза-</a:t>
            </a:r>
            <a:r>
              <a:rPr dirty="0" sz="2800" spc="-25">
                <a:latin typeface="Calibri"/>
                <a:cs typeface="Calibri"/>
              </a:rPr>
              <a:t>3»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25">
                <a:latin typeface="Calibri"/>
                <a:cs typeface="Calibri"/>
              </a:rPr>
              <a:t>МЫ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0" y="5463540"/>
            <a:ext cx="4724400" cy="3581400"/>
          </a:xfrm>
          <a:custGeom>
            <a:avLst/>
            <a:gdLst/>
            <a:ahLst/>
            <a:cxnLst/>
            <a:rect l="l" t="t" r="r" b="b"/>
            <a:pathLst>
              <a:path w="4724400" h="3581400">
                <a:moveTo>
                  <a:pt x="4724400" y="0"/>
                </a:moveTo>
                <a:lnTo>
                  <a:pt x="0" y="0"/>
                </a:lnTo>
                <a:lnTo>
                  <a:pt x="0" y="3581400"/>
                </a:lnTo>
                <a:lnTo>
                  <a:pt x="4724400" y="3581400"/>
                </a:lnTo>
                <a:lnTo>
                  <a:pt x="4724400" y="0"/>
                </a:lnTo>
                <a:close/>
              </a:path>
            </a:pathLst>
          </a:custGeom>
          <a:solidFill>
            <a:srgbClr val="943735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639800" y="1485900"/>
            <a:ext cx="4648200" cy="3810000"/>
          </a:xfrm>
          <a:custGeom>
            <a:avLst/>
            <a:gdLst/>
            <a:ahLst/>
            <a:cxnLst/>
            <a:rect l="l" t="t" r="r" b="b"/>
            <a:pathLst>
              <a:path w="4648200" h="3810000">
                <a:moveTo>
                  <a:pt x="4648200" y="0"/>
                </a:moveTo>
                <a:lnTo>
                  <a:pt x="0" y="0"/>
                </a:lnTo>
                <a:lnTo>
                  <a:pt x="0" y="3810000"/>
                </a:lnTo>
                <a:lnTo>
                  <a:pt x="4648200" y="3810000"/>
                </a:lnTo>
                <a:lnTo>
                  <a:pt x="4648200" y="0"/>
                </a:lnTo>
                <a:close/>
              </a:path>
            </a:pathLst>
          </a:custGeom>
          <a:solidFill>
            <a:srgbClr val="943735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40739" y="527684"/>
            <a:ext cx="15910560" cy="83635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11784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ООО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«ТД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«Интерпан»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завод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производству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огнестойких декоративных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стеновых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панелей,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дверей.</a:t>
            </a:r>
            <a:endParaRPr sz="2400">
              <a:latin typeface="Calibri"/>
              <a:cs typeface="Calibri"/>
            </a:endParaRPr>
          </a:p>
          <a:p>
            <a:pPr marL="12700" marR="811022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2003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года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мы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поставляем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свою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продукцию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строящиеся </a:t>
            </a:r>
            <a:r>
              <a:rPr dirty="0" sz="2400">
                <a:latin typeface="Calibri"/>
                <a:cs typeface="Calibri"/>
              </a:rPr>
              <a:t>объекты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всей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стране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рубеж.</a:t>
            </a:r>
            <a:endParaRPr sz="2400">
              <a:latin typeface="Calibri"/>
              <a:cs typeface="Calibri"/>
            </a:endParaRPr>
          </a:p>
          <a:p>
            <a:pPr marL="12700" marR="7817484">
              <a:lnSpc>
                <a:spcPct val="100000"/>
              </a:lnSpc>
              <a:spcBef>
                <a:spcPts val="2880"/>
              </a:spcBef>
            </a:pPr>
            <a:r>
              <a:rPr dirty="0" sz="2400">
                <a:latin typeface="Calibri"/>
                <a:cs typeface="Calibri"/>
              </a:rPr>
              <a:t>Почти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лет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мы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предоставляем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решения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комплексному </a:t>
            </a:r>
            <a:r>
              <a:rPr dirty="0" sz="2400" b="1">
                <a:latin typeface="Calibri"/>
                <a:cs typeface="Calibri"/>
              </a:rPr>
              <a:t>обеспечению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огнестойкими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отделочными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материалами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12700" marR="756602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внутренней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отделки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объектам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повышенными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требованиями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к </a:t>
            </a:r>
            <a:r>
              <a:rPr dirty="0" sz="2400">
                <a:latin typeface="Calibri"/>
                <a:cs typeface="Calibri"/>
              </a:rPr>
              <a:t>пожарной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безопасности.</a:t>
            </a:r>
            <a:endParaRPr sz="2400">
              <a:latin typeface="Calibri"/>
              <a:cs typeface="Calibri"/>
            </a:endParaRPr>
          </a:p>
          <a:p>
            <a:pPr marL="12700" marR="7799070">
              <a:lnSpc>
                <a:spcPct val="100000"/>
              </a:lnSpc>
              <a:spcBef>
                <a:spcPts val="2885"/>
              </a:spcBef>
            </a:pPr>
            <a:r>
              <a:rPr dirty="0" sz="2400">
                <a:latin typeface="Calibri"/>
                <a:cs typeface="Calibri"/>
              </a:rPr>
              <a:t>Мы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разработали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линейку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продукции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составляющие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которой производятся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территории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нашей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страны,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особенно </a:t>
            </a:r>
            <a:r>
              <a:rPr dirty="0" sz="2400">
                <a:latin typeface="Calibri"/>
                <a:cs typeface="Calibri"/>
              </a:rPr>
              <a:t>актуально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нынешнем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стратегическом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курсе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на </a:t>
            </a:r>
            <a:r>
              <a:rPr dirty="0" sz="2400" spc="-10">
                <a:latin typeface="Calibri"/>
                <a:cs typeface="Calibri"/>
              </a:rPr>
              <a:t>импортозамещение.</a:t>
            </a:r>
            <a:endParaRPr sz="2400">
              <a:latin typeface="Calibri"/>
              <a:cs typeface="Calibri"/>
            </a:endParaRPr>
          </a:p>
          <a:p>
            <a:pPr marL="12700" marR="754951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Как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следствие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предсказуемая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ценовая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политика,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стабильные </a:t>
            </a:r>
            <a:r>
              <a:rPr dirty="0" sz="2400" b="1">
                <a:latin typeface="Calibri"/>
                <a:cs typeface="Calibri"/>
              </a:rPr>
              <a:t>сроки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производства</a:t>
            </a:r>
            <a:r>
              <a:rPr dirty="0" sz="2400" spc="-1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35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Вся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наша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продукция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имеет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сертификаты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пожарной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опасности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КМ-</a:t>
            </a:r>
            <a:r>
              <a:rPr dirty="0" sz="2400" b="1">
                <a:latin typeface="Calibri"/>
                <a:cs typeface="Calibri"/>
              </a:rPr>
              <a:t>0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(НеГорючие), </a:t>
            </a:r>
            <a:r>
              <a:rPr dirty="0" sz="2400" b="1">
                <a:latin typeface="Calibri"/>
                <a:cs typeface="Calibri"/>
              </a:rPr>
              <a:t>либо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КМ-</a:t>
            </a:r>
            <a:r>
              <a:rPr dirty="0" sz="2400" b="1">
                <a:latin typeface="Calibri"/>
                <a:cs typeface="Calibri"/>
              </a:rPr>
              <a:t>1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(трудногорючие)</a:t>
            </a:r>
            <a:r>
              <a:rPr dirty="0" sz="2400" spc="-20">
                <a:latin typeface="Calibri"/>
                <a:cs typeface="Calibri"/>
              </a:rPr>
              <a:t>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также </a:t>
            </a:r>
            <a:r>
              <a:rPr dirty="0" sz="2400">
                <a:latin typeface="Calibri"/>
                <a:cs typeface="Calibri"/>
              </a:rPr>
              <a:t>Санитарные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заключения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допуском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использования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качестве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декоративно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отделочного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облицовочного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материала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для </a:t>
            </a:r>
            <a:r>
              <a:rPr dirty="0" sz="2400">
                <a:latin typeface="Calibri"/>
                <a:cs typeface="Calibri"/>
              </a:rPr>
              <a:t>помещений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детских,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медицинских,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образовательных,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санитарно-</a:t>
            </a:r>
            <a:r>
              <a:rPr dirty="0" sz="2400">
                <a:latin typeface="Calibri"/>
                <a:cs typeface="Calibri"/>
              </a:rPr>
              <a:t>бытовых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учреждений,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предприятиях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торговли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и </a:t>
            </a:r>
            <a:r>
              <a:rPr dirty="0" sz="2400" spc="-10">
                <a:latin typeface="Calibri"/>
                <a:cs typeface="Calibri"/>
              </a:rPr>
              <a:t>общественного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питания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т.д.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Все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компоненты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являются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экологически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чистыми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безопасными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здоровья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человека.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472410" y="524637"/>
            <a:ext cx="25641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974707"/>
                </a:solidFill>
                <a:hlinkClick r:id="rId10"/>
              </a:rPr>
              <a:t>www.interpan.ru</a:t>
            </a:r>
            <a:endParaRPr sz="2800"/>
          </a:p>
        </p:txBody>
      </p: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58400" y="723900"/>
            <a:ext cx="4058411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573000" y="2089404"/>
            <a:ext cx="4733544" cy="354330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09600" y="5768340"/>
            <a:ext cx="5268468" cy="359054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22833" y="1432687"/>
            <a:ext cx="16656050" cy="599376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algn="ctr" marL="243840">
              <a:lnSpc>
                <a:spcPct val="100000"/>
              </a:lnSpc>
              <a:spcBef>
                <a:spcPts val="1300"/>
              </a:spcBef>
            </a:pP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 marL="71755">
              <a:lnSpc>
                <a:spcPct val="100000"/>
              </a:lnSpc>
              <a:spcBef>
                <a:spcPts val="1200"/>
              </a:spcBef>
            </a:pPr>
            <a:r>
              <a:rPr dirty="0" sz="2400">
                <a:latin typeface="Calibri"/>
                <a:cs typeface="Calibri"/>
              </a:rPr>
              <a:t>Завод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производит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потолочные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панели</a:t>
            </a:r>
            <a:endParaRPr sz="2400">
              <a:latin typeface="Calibri"/>
              <a:cs typeface="Calibri"/>
            </a:endParaRPr>
          </a:p>
          <a:p>
            <a:pPr marL="376555" indent="-34226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76555" algn="l"/>
              </a:tabLst>
            </a:pP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открытой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(видимой)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подвесной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системы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Т-</a:t>
            </a:r>
            <a:r>
              <a:rPr dirty="0" sz="2400" b="1">
                <a:latin typeface="Calibri"/>
                <a:cs typeface="Calibri"/>
              </a:rPr>
              <a:t>24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(Армстронг)</a:t>
            </a:r>
            <a:endParaRPr sz="2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819"/>
              </a:spcBef>
            </a:pP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(Армстронг)</a:t>
            </a:r>
            <a:endParaRPr sz="2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изготавливаются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основе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специально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разработанного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гипсокартонного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листа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толщиной</a:t>
            </a:r>
            <a:endParaRPr sz="2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6,5мм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двух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вариантах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декорирования:</a:t>
            </a:r>
            <a:endParaRPr sz="2400">
              <a:latin typeface="Calibri"/>
              <a:cs typeface="Calibri"/>
            </a:endParaRPr>
          </a:p>
          <a:p>
            <a:pPr marL="194310" indent="-160020">
              <a:lnSpc>
                <a:spcPct val="100000"/>
              </a:lnSpc>
              <a:spcBef>
                <a:spcPts val="1045"/>
              </a:spcBef>
              <a:buChar char="-"/>
              <a:tabLst>
                <a:tab pos="194310" algn="l"/>
              </a:tabLst>
            </a:pPr>
            <a:r>
              <a:rPr dirty="0" sz="2400">
                <a:latin typeface="Calibri"/>
                <a:cs typeface="Calibri"/>
              </a:rPr>
              <a:t>покрытие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специальной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акриловой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краской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защитным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лаковым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покрытием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Econom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spcBef>
                <a:spcPts val="330"/>
              </a:spcBef>
              <a:buChar char="-"/>
              <a:tabLst>
                <a:tab pos="172720" algn="l"/>
              </a:tabLst>
            </a:pPr>
            <a:r>
              <a:rPr dirty="0" sz="2400" spc="-10">
                <a:latin typeface="Calibri"/>
                <a:cs typeface="Calibri"/>
              </a:rPr>
              <a:t>ламинирование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пленкой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ПВХ</a:t>
            </a:r>
            <a:r>
              <a:rPr dirty="0" sz="2400" spc="-9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Interior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Mercury</a:t>
            </a:r>
            <a:r>
              <a:rPr dirty="0" sz="1800" spc="-1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70"/>
              </a:spcBef>
              <a:buFont typeface="Calibri"/>
              <a:buChar char="-"/>
            </a:pPr>
            <a:endParaRPr sz="2400">
              <a:latin typeface="Calibri"/>
              <a:cs typeface="Calibri"/>
            </a:endParaRPr>
          </a:p>
          <a:p>
            <a:pPr lvl="1" marL="6617334" indent="-342900">
              <a:lnSpc>
                <a:spcPct val="100000"/>
              </a:lnSpc>
              <a:buFont typeface="Arial MT"/>
              <a:buChar char="•"/>
              <a:tabLst>
                <a:tab pos="6617334" algn="l"/>
              </a:tabLst>
            </a:pP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металлические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скрытого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крепежа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CLIP-</a:t>
            </a:r>
            <a:r>
              <a:rPr dirty="0" sz="2400" spc="-25" b="1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726430" marR="532765">
              <a:lnSpc>
                <a:spcPct val="100000"/>
              </a:lnSpc>
              <a:spcBef>
                <a:spcPts val="2185"/>
              </a:spcBef>
            </a:pPr>
            <a:r>
              <a:rPr dirty="0" sz="2400" spc="-10">
                <a:latin typeface="Calibri"/>
                <a:cs typeface="Calibri"/>
              </a:rPr>
              <a:t>Металлические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Inerpan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изготавливаются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из </a:t>
            </a:r>
            <a:r>
              <a:rPr dirty="0" sz="2400" spc="-10">
                <a:latin typeface="Calibri"/>
                <a:cs typeface="Calibri"/>
              </a:rPr>
              <a:t>оцинкованной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стали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толщиной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0,5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или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0,7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053840"/>
            <a:ext cx="3581400" cy="35814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3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4786" y="1585086"/>
            <a:ext cx="16988790" cy="221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44195">
              <a:lnSpc>
                <a:spcPct val="100000"/>
              </a:lnSpc>
              <a:spcBef>
                <a:spcPts val="100"/>
              </a:spcBef>
              <a:tabLst>
                <a:tab pos="3300729" algn="l"/>
              </a:tabLst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в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акриловом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покрытии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8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ECONOM</a:t>
            </a:r>
            <a:r>
              <a:rPr dirty="0" sz="2400" spc="-7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930"/>
              </a:spcBef>
            </a:pPr>
            <a:r>
              <a:rPr dirty="0" sz="2400">
                <a:latin typeface="Calibri"/>
                <a:cs typeface="Calibri"/>
              </a:rPr>
              <a:t>Огнестойкие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Interpan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Econom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Mercury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акриловом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стандартных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для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размерах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600*600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600*1200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точные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учетом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толщины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профилей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595*595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595*1195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прямой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кромкой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</a:t>
            </a:r>
            <a:r>
              <a:rPr dirty="0" sz="2400" spc="-10" b="1">
                <a:latin typeface="Calibri"/>
                <a:cs typeface="Calibri"/>
              </a:rPr>
              <a:t>BOARD</a:t>
            </a:r>
            <a:r>
              <a:rPr dirty="0" sz="2400" spc="-10"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  <a:tabLst>
                <a:tab pos="6680200" algn="l"/>
              </a:tabLst>
            </a:pPr>
            <a:r>
              <a:rPr dirty="0" sz="2400">
                <a:latin typeface="Calibri"/>
                <a:cs typeface="Calibri"/>
              </a:rPr>
              <a:t>Масса: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м2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-</a:t>
            </a:r>
            <a:r>
              <a:rPr dirty="0" sz="2400">
                <a:latin typeface="Calibri"/>
                <a:cs typeface="Calibri"/>
              </a:rPr>
              <a:t>5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кг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Вес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шт.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595*595*6,5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2,3</a:t>
            </a:r>
            <a:r>
              <a:rPr dirty="0" sz="2400" spc="-25">
                <a:latin typeface="Calibri"/>
                <a:cs typeface="Calibri"/>
              </a:rPr>
              <a:t> кг,</a:t>
            </a:r>
            <a:r>
              <a:rPr dirty="0" sz="2400">
                <a:latin typeface="Calibri"/>
                <a:cs typeface="Calibri"/>
              </a:rPr>
              <a:t>	595*1195*6,5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4,5</a:t>
            </a:r>
            <a:r>
              <a:rPr dirty="0" sz="2400" spc="-25">
                <a:latin typeface="Calibri"/>
                <a:cs typeface="Calibri"/>
              </a:rPr>
              <a:t> кг.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736591" y="3928871"/>
            <a:ext cx="12044680" cy="4044950"/>
            <a:chOff x="4736591" y="3928871"/>
            <a:chExt cx="12044680" cy="4044950"/>
          </a:xfrm>
        </p:grpSpPr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88545" y="4922316"/>
              <a:ext cx="2592449" cy="265521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7103" y="5081015"/>
              <a:ext cx="2077211" cy="213969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29244" y="5163311"/>
              <a:ext cx="2667000" cy="272948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24315" y="5358383"/>
              <a:ext cx="2078735" cy="214122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077657" y="5376671"/>
              <a:ext cx="2593931" cy="259689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36196" y="5535167"/>
              <a:ext cx="2078736" cy="208178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4827" y="5269991"/>
              <a:ext cx="2639568" cy="270052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29900" y="5465063"/>
              <a:ext cx="2051303" cy="211226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017751" y="4971287"/>
              <a:ext cx="2763011" cy="276301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212823" y="5166359"/>
              <a:ext cx="2174748" cy="217474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6591" y="5269991"/>
              <a:ext cx="2624327" cy="262432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31663" y="5465063"/>
              <a:ext cx="2036064" cy="203606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04276" y="4079747"/>
              <a:ext cx="2639568" cy="263804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99347" y="4274819"/>
              <a:ext cx="2051303" cy="2049779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97167" y="4212335"/>
              <a:ext cx="2625851" cy="262585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92239" y="4407407"/>
              <a:ext cx="2037588" cy="203758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315955" y="4376927"/>
              <a:ext cx="2644140" cy="264414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511027" y="4571999"/>
              <a:ext cx="2055876" cy="205587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054839" y="4056887"/>
              <a:ext cx="2639567" cy="263956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249911" y="4251959"/>
              <a:ext cx="2051303" cy="205130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106144" y="3928871"/>
              <a:ext cx="2645663" cy="264566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301215" y="4123943"/>
              <a:ext cx="2057400" cy="2057400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840739" y="8169020"/>
            <a:ext cx="161645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Огнестойкие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декоративные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Econom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акриловом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применяют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отделке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офисов,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коридоров,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кабинетов,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том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числе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образовательных,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медицинских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учреждений,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военных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ведомств, </a:t>
            </a:r>
            <a:r>
              <a:rPr dirty="0" sz="2400">
                <a:latin typeface="Calibri"/>
                <a:cs typeface="Calibri"/>
              </a:rPr>
              <a:t>торговых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организаций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т.п.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8522" y="1585086"/>
            <a:ext cx="11753215" cy="309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45305">
              <a:lnSpc>
                <a:spcPct val="100000"/>
              </a:lnSpc>
              <a:spcBef>
                <a:spcPts val="100"/>
              </a:spcBef>
              <a:tabLst>
                <a:tab pos="7843520" algn="l"/>
              </a:tabLst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покрытие</a:t>
            </a:r>
            <a:r>
              <a:rPr dirty="0" sz="2400" spc="-10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пленкой</a:t>
            </a:r>
            <a:r>
              <a:rPr dirty="0" sz="2400" spc="-11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ПВХ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	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INTERIOR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Calibri"/>
              <a:cs typeface="Calibri"/>
            </a:endParaRPr>
          </a:p>
          <a:p>
            <a:pPr marL="12700" marR="1736089">
              <a:lnSpc>
                <a:spcPct val="106900"/>
              </a:lnSpc>
            </a:pPr>
            <a:r>
              <a:rPr dirty="0" sz="2400">
                <a:latin typeface="Calibri"/>
                <a:cs typeface="Calibri"/>
              </a:rPr>
              <a:t>Огнестойкие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декоративные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Interpan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Interior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Mercury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в </a:t>
            </a:r>
            <a:r>
              <a:rPr dirty="0" sz="2400">
                <a:latin typeface="Calibri"/>
                <a:cs typeface="Calibri"/>
              </a:rPr>
              <a:t>покрытии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пленкой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ПВХ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производятся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стандартных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системы </a:t>
            </a:r>
            <a:r>
              <a:rPr dirty="0" sz="2400" spc="-25">
                <a:latin typeface="Calibri"/>
                <a:cs typeface="Calibri"/>
              </a:rPr>
              <a:t>Т-</a:t>
            </a:r>
            <a:r>
              <a:rPr dirty="0" sz="2400">
                <a:latin typeface="Calibri"/>
                <a:cs typeface="Calibri"/>
              </a:rPr>
              <a:t>24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размерах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600*600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600*1200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мм,</a:t>
            </a:r>
            <a:endParaRPr sz="2400">
              <a:latin typeface="Calibri"/>
              <a:cs typeface="Calibri"/>
            </a:endParaRPr>
          </a:p>
          <a:p>
            <a:pPr marL="12700" marR="2124075">
              <a:lnSpc>
                <a:spcPct val="107100"/>
              </a:lnSpc>
            </a:pPr>
            <a:r>
              <a:rPr dirty="0" sz="2400">
                <a:latin typeface="Calibri"/>
                <a:cs typeface="Calibri"/>
              </a:rPr>
              <a:t>точные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учетом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толщины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профилей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595*595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595*1195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мм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прямой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кромкой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</a:t>
            </a:r>
            <a:r>
              <a:rPr dirty="0" sz="2400" spc="-10" b="1">
                <a:latin typeface="Calibri"/>
                <a:cs typeface="Calibri"/>
              </a:rPr>
              <a:t>BOARD</a:t>
            </a:r>
            <a:r>
              <a:rPr dirty="0" sz="2400" spc="-1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232775" y="7436940"/>
            <a:ext cx="8768080" cy="15894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6900"/>
              </a:lnSpc>
              <a:spcBef>
                <a:spcPts val="90"/>
              </a:spcBef>
            </a:pPr>
            <a:r>
              <a:rPr dirty="0" sz="2400">
                <a:latin typeface="Calibri"/>
                <a:cs typeface="Calibri"/>
              </a:rPr>
              <a:t>ПВХ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панели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препятствует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воздействию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агрессивных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сред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влаги,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выдерживает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обработку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дезинфицирующими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средствами,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позволяет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использовать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том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числе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04"/>
              </a:spcBef>
            </a:pPr>
            <a:r>
              <a:rPr dirty="0" sz="2400" spc="-10">
                <a:latin typeface="Calibri"/>
                <a:cs typeface="Calibri"/>
              </a:rPr>
              <a:t>медицинского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назначения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600" y="2836164"/>
            <a:ext cx="5105400" cy="316077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4880" y="5143500"/>
            <a:ext cx="6271260" cy="39624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694432"/>
            <a:ext cx="4704588" cy="60304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3531" y="2740151"/>
            <a:ext cx="4506468" cy="603046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21056" y="2740151"/>
            <a:ext cx="4514088" cy="60304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13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42965" y="1585086"/>
            <a:ext cx="70599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в</a:t>
            </a:r>
            <a:r>
              <a:rPr dirty="0" sz="2400" spc="-6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акриловом</a:t>
            </a:r>
            <a:r>
              <a:rPr dirty="0" sz="2400" spc="-7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943735"/>
                </a:solidFill>
                <a:latin typeface="Calibri"/>
                <a:cs typeface="Calibri"/>
              </a:rPr>
              <a:t>покрытии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90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ECONOM</a:t>
            </a:r>
            <a:r>
              <a:rPr dirty="0" sz="2400" spc="-7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00" y="3273552"/>
            <a:ext cx="5181600" cy="3419856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926998" y="1585086"/>
            <a:ext cx="16402050" cy="739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0353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CLIP-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88900" marR="718185">
              <a:lnSpc>
                <a:spcPct val="100000"/>
              </a:lnSpc>
              <a:spcBef>
                <a:spcPts val="1950"/>
              </a:spcBef>
            </a:pPr>
            <a:r>
              <a:rPr dirty="0" sz="2400" spc="-10">
                <a:latin typeface="Calibri"/>
                <a:cs typeface="Calibri"/>
              </a:rPr>
              <a:t>Используются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помещениях,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классом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пожарной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безопасности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КМ-0,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(НеГорючие), </a:t>
            </a:r>
            <a:r>
              <a:rPr dirty="0" sz="2400" spc="-10">
                <a:latin typeface="Calibri"/>
                <a:cs typeface="Calibri"/>
              </a:rPr>
              <a:t>относящихся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категории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"чистых":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в </a:t>
            </a:r>
            <a:r>
              <a:rPr dirty="0" sz="2400" spc="-10">
                <a:latin typeface="Calibri"/>
                <a:cs typeface="Calibri"/>
              </a:rPr>
              <a:t>медицинских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учреждениях,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лабораториях,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предприятиях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общественного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питания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т.п.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660"/>
              </a:spcBef>
            </a:pPr>
            <a:r>
              <a:rPr dirty="0" sz="2400" spc="-10">
                <a:latin typeface="Calibri"/>
                <a:cs typeface="Calibri"/>
              </a:rPr>
              <a:t>Предлагаются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трех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вариантах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покрытия:</a:t>
            </a:r>
            <a:endParaRPr sz="2400">
              <a:latin typeface="Calibri"/>
              <a:cs typeface="Calibri"/>
            </a:endParaRPr>
          </a:p>
          <a:p>
            <a:pPr marL="385445" indent="-296545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385445" algn="l"/>
              </a:tabLst>
            </a:pPr>
            <a:r>
              <a:rPr dirty="0" sz="2400" spc="-35">
                <a:latin typeface="Calibri"/>
                <a:cs typeface="Calibri"/>
              </a:rPr>
              <a:t>Глянцевое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полимерное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(полиэстер).</a:t>
            </a:r>
            <a:endParaRPr sz="2400">
              <a:latin typeface="Calibri"/>
              <a:cs typeface="Calibri"/>
            </a:endParaRPr>
          </a:p>
          <a:p>
            <a:pPr marL="385445" indent="-29654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385445" algn="l"/>
              </a:tabLst>
            </a:pPr>
            <a:r>
              <a:rPr dirty="0" sz="2400">
                <a:latin typeface="Calibri"/>
                <a:cs typeface="Calibri"/>
              </a:rPr>
              <a:t>Матовое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порошковое.</a:t>
            </a:r>
            <a:endParaRPr sz="2400">
              <a:latin typeface="Calibri"/>
              <a:cs typeface="Calibri"/>
            </a:endParaRPr>
          </a:p>
          <a:p>
            <a:pPr marL="385445" indent="-29654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385445" algn="l"/>
              </a:tabLst>
            </a:pPr>
            <a:r>
              <a:rPr dirty="0" sz="2400">
                <a:latin typeface="Calibri"/>
                <a:cs typeface="Calibri"/>
              </a:rPr>
              <a:t>Матовое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порошковое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антибактериальное.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915"/>
              </a:spcBef>
            </a:pPr>
            <a:r>
              <a:rPr dirty="0" sz="2400" spc="-35">
                <a:latin typeface="Calibri"/>
                <a:cs typeface="Calibri"/>
              </a:rPr>
              <a:t>Толщина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порошкового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покрытия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90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мкм</a:t>
            </a:r>
            <a:endParaRPr sz="2400">
              <a:latin typeface="Calibri"/>
              <a:cs typeface="Calibri"/>
            </a:endParaRPr>
          </a:p>
          <a:p>
            <a:pPr marL="88900" marR="8953500">
              <a:lnSpc>
                <a:spcPct val="100000"/>
              </a:lnSpc>
              <a:spcBef>
                <a:spcPts val="1860"/>
              </a:spcBef>
            </a:pPr>
            <a:r>
              <a:rPr dirty="0" sz="2400">
                <a:latin typeface="Calibri"/>
                <a:cs typeface="Calibri"/>
              </a:rPr>
              <a:t>Стандартные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цвета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9002,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RAL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9003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9010. </a:t>
            </a:r>
            <a:r>
              <a:rPr dirty="0" sz="2400">
                <a:latin typeface="Calibri"/>
                <a:cs typeface="Calibri"/>
              </a:rPr>
              <a:t>Возможно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изготовление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других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цветах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каталогу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RAL</a:t>
            </a:r>
            <a:endParaRPr sz="240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spcBef>
                <a:spcPts val="1150"/>
              </a:spcBef>
            </a:pPr>
            <a:r>
              <a:rPr dirty="0" sz="2400">
                <a:latin typeface="Calibri"/>
                <a:cs typeface="Calibri"/>
              </a:rPr>
              <a:t>Размеры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стандартных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кассет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600х600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мм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и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1200х600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мм.</a:t>
            </a:r>
            <a:endParaRPr sz="2400">
              <a:latin typeface="Calibri"/>
              <a:cs typeface="Calibri"/>
            </a:endParaRPr>
          </a:p>
          <a:p>
            <a:pPr marL="45085">
              <a:lnSpc>
                <a:spcPct val="100000"/>
              </a:lnSpc>
              <a:spcBef>
                <a:spcPts val="190"/>
              </a:spcBef>
            </a:pPr>
            <a:r>
              <a:rPr dirty="0" sz="2400">
                <a:latin typeface="Calibri"/>
                <a:cs typeface="Calibri"/>
              </a:rPr>
              <a:t>Возможно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изготовление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нестандартных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размеров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509"/>
              </a:spcBef>
            </a:pP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обеспечения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герметичности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стыки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между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кассетами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после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монтажа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заполняются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специальными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силиконовыми герметиками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для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чистых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помещений.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400">
              <a:latin typeface="Calibri"/>
              <a:cs typeface="Calibri"/>
            </a:endParaRPr>
          </a:p>
          <a:p>
            <a:pPr marL="12700" marR="63500">
              <a:lnSpc>
                <a:spcPct val="106700"/>
              </a:lnSpc>
            </a:pPr>
            <a:r>
              <a:rPr dirty="0" sz="2400">
                <a:latin typeface="Calibri"/>
                <a:cs typeface="Calibri"/>
              </a:rPr>
              <a:t>Инженерами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разработаны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элементы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(стрингер,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узел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крепления,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подвес),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применение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которых </a:t>
            </a:r>
            <a:r>
              <a:rPr dirty="0" sz="2400">
                <a:latin typeface="Calibri"/>
                <a:cs typeface="Calibri"/>
              </a:rPr>
              <a:t>добавляет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подсистеме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надежности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увеличивает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срок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эксплуатации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потолка.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2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29655" y="2952457"/>
            <a:ext cx="5923052" cy="350436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6047" y="5861303"/>
            <a:ext cx="3912108" cy="3426021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1084884" y="1585086"/>
            <a:ext cx="15448280" cy="6952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25755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CLIP-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1570"/>
              </a:spcBef>
            </a:pPr>
            <a:r>
              <a:rPr dirty="0" sz="2400">
                <a:latin typeface="Calibri"/>
                <a:cs typeface="Calibri"/>
              </a:rPr>
              <a:t>Монтаж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скрытой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потолочной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осуществляется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обычно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двумя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способами: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использованием </a:t>
            </a:r>
            <a:r>
              <a:rPr dirty="0" sz="2400">
                <a:latin typeface="Calibri"/>
                <a:cs typeface="Calibri"/>
              </a:rPr>
              <a:t>подвесной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системы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облегченного,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либо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усиленного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типа.</a:t>
            </a:r>
            <a:endParaRPr sz="2400">
              <a:latin typeface="Calibri"/>
              <a:cs typeface="Calibri"/>
            </a:endParaRPr>
          </a:p>
          <a:p>
            <a:pPr algn="just" marL="12700" marR="6663690">
              <a:lnSpc>
                <a:spcPct val="106900"/>
              </a:lnSpc>
              <a:spcBef>
                <a:spcPts val="2090"/>
              </a:spcBef>
            </a:pP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подвесной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облегченного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типа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несущие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профили-</a:t>
            </a:r>
            <a:r>
              <a:rPr dirty="0" sz="2400" spc="-10">
                <a:latin typeface="Calibri"/>
                <a:cs typeface="Calibri"/>
              </a:rPr>
              <a:t>клипсы </a:t>
            </a:r>
            <a:r>
              <a:rPr dirty="0" sz="2400">
                <a:latin typeface="Calibri"/>
                <a:cs typeface="Calibri"/>
              </a:rPr>
              <a:t>(стрингеры)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крепятся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сразу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тягам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подвесами.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Этот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способ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менее </a:t>
            </a:r>
            <a:r>
              <a:rPr dirty="0" sz="2400">
                <a:latin typeface="Calibri"/>
                <a:cs typeface="Calibri"/>
              </a:rPr>
              <a:t>затратный,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но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менее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надежный,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как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нагрузка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точечно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04"/>
              </a:spcBef>
            </a:pPr>
            <a:r>
              <a:rPr dirty="0" sz="2400" spc="-10">
                <a:latin typeface="Calibri"/>
                <a:cs typeface="Calibri"/>
              </a:rPr>
              <a:t>сосредотачивается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тягах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подвесами.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400">
              <a:latin typeface="Calibri"/>
              <a:cs typeface="Calibri"/>
            </a:endParaRPr>
          </a:p>
          <a:p>
            <a:pPr marL="4302760" marR="5429885">
              <a:lnSpc>
                <a:spcPct val="106900"/>
              </a:lnSpc>
              <a:spcBef>
                <a:spcPts val="5"/>
              </a:spcBef>
            </a:pP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рынке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подвесных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предлагаются </a:t>
            </a:r>
            <a:r>
              <a:rPr dirty="0" sz="2400" spc="-25">
                <a:latin typeface="Calibri"/>
                <a:cs typeface="Calibri"/>
              </a:rPr>
              <a:t>мини-</a:t>
            </a:r>
            <a:r>
              <a:rPr dirty="0" sz="2400">
                <a:latin typeface="Calibri"/>
                <a:cs typeface="Calibri"/>
              </a:rPr>
              <a:t>подвесы,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которые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сразу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вставляется </a:t>
            </a:r>
            <a:r>
              <a:rPr dirty="0" sz="2400">
                <a:latin typeface="Calibri"/>
                <a:cs typeface="Calibri"/>
              </a:rPr>
              <a:t>крючок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спицы,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что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вызывает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неудобства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4302760" marR="4820285">
              <a:lnSpc>
                <a:spcPct val="107100"/>
              </a:lnSpc>
            </a:pPr>
            <a:r>
              <a:rPr dirty="0" sz="2400">
                <a:latin typeface="Calibri"/>
                <a:cs typeface="Calibri"/>
              </a:rPr>
              <a:t>процессе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монтажа,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так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как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процессе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установки </a:t>
            </a:r>
            <a:r>
              <a:rPr dirty="0" sz="2400">
                <a:latin typeface="Calibri"/>
                <a:cs typeface="Calibri"/>
              </a:rPr>
              <a:t>спица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часто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выскакивает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из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мини-</a:t>
            </a:r>
            <a:r>
              <a:rPr dirty="0" sz="2400" spc="-10">
                <a:latin typeface="Calibri"/>
                <a:cs typeface="Calibri"/>
              </a:rPr>
              <a:t>подвеса.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2400">
              <a:latin typeface="Calibri"/>
              <a:cs typeface="Calibri"/>
            </a:endParaRPr>
          </a:p>
          <a:p>
            <a:pPr marL="4302760" marR="1744345">
              <a:lnSpc>
                <a:spcPct val="106700"/>
              </a:lnSpc>
            </a:pPr>
            <a:r>
              <a:rPr dirty="0" sz="2400" spc="-20">
                <a:latin typeface="Calibri"/>
                <a:cs typeface="Calibri"/>
              </a:rPr>
              <a:t>ТД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предлагает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конструкцию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мини-</a:t>
            </a:r>
            <a:r>
              <a:rPr dirty="0" sz="2400">
                <a:latin typeface="Calibri"/>
                <a:cs typeface="Calibri"/>
              </a:rPr>
              <a:t>подвеса,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которая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надежнее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удобнее.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386304" y="6376415"/>
            <a:ext cx="1905000" cy="3080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3829" y="1329813"/>
            <a:ext cx="8307926" cy="558352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472410" y="524637"/>
            <a:ext cx="25641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solidFill>
                  <a:srgbClr val="974707"/>
                </a:solidFill>
                <a:latin typeface="Calibri"/>
                <a:cs typeface="Calibri"/>
                <a:hlinkClick r:id="rId3"/>
              </a:rPr>
              <a:t>www.interpan.ru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44880" y="699516"/>
            <a:ext cx="2133600" cy="152400"/>
          </a:xfrm>
          <a:custGeom>
            <a:avLst/>
            <a:gdLst/>
            <a:ahLst/>
            <a:cxnLst/>
            <a:rect l="l" t="t" r="r" b="b"/>
            <a:pathLst>
              <a:path w="2133600" h="152400">
                <a:moveTo>
                  <a:pt x="2133600" y="0"/>
                </a:moveTo>
                <a:lnTo>
                  <a:pt x="0" y="0"/>
                </a:lnTo>
                <a:lnTo>
                  <a:pt x="0" y="152400"/>
                </a:lnTo>
                <a:lnTo>
                  <a:pt x="2133600" y="152400"/>
                </a:lnTo>
                <a:lnTo>
                  <a:pt x="2133600" y="0"/>
                </a:lnTo>
                <a:close/>
              </a:path>
            </a:pathLst>
          </a:custGeom>
          <a:solidFill>
            <a:srgbClr val="943735">
              <a:alpha val="749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2840" y="420370"/>
            <a:ext cx="9067165" cy="1174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00"/>
              </a:lnSpc>
              <a:spcBef>
                <a:spcPts val="100"/>
              </a:spcBef>
            </a:pPr>
            <a:r>
              <a:rPr dirty="0" sz="3200" spc="-10"/>
              <a:t>ОГНЕСТОЙКИЕ</a:t>
            </a:r>
            <a:r>
              <a:rPr dirty="0" sz="3200" spc="-85"/>
              <a:t> </a:t>
            </a:r>
            <a:r>
              <a:rPr dirty="0" sz="3200" spc="-35"/>
              <a:t>ДЕКОРАТИВНЫЕ</a:t>
            </a:r>
            <a:r>
              <a:rPr dirty="0" sz="3200" spc="-114"/>
              <a:t> </a:t>
            </a:r>
            <a:r>
              <a:rPr dirty="0" sz="3200"/>
              <a:t>ПАНЕЛИ</a:t>
            </a:r>
            <a:r>
              <a:rPr dirty="0" sz="3200" spc="-85"/>
              <a:t> </a:t>
            </a:r>
            <a:r>
              <a:rPr dirty="0" sz="3200" spc="-10"/>
              <a:t>ИНТЕРПАН</a:t>
            </a:r>
            <a:endParaRPr sz="3200"/>
          </a:p>
          <a:p>
            <a:pPr algn="ctr">
              <a:lnSpc>
                <a:spcPts val="5240"/>
              </a:lnSpc>
            </a:pPr>
            <a:r>
              <a:rPr dirty="0" sz="4400" spc="-10" b="0">
                <a:latin typeface="Calibri"/>
                <a:cs typeface="Calibri"/>
              </a:rPr>
              <a:t>ПОТОЛОЧНЫЕ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083" y="9874783"/>
            <a:ext cx="1944166" cy="27777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5410" y="9874783"/>
            <a:ext cx="1944116" cy="277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53685" y="9874783"/>
            <a:ext cx="1944116" cy="27777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1961" y="9874783"/>
            <a:ext cx="1944116" cy="27777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0238" y="9874783"/>
            <a:ext cx="1944116" cy="27777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78514" y="9874783"/>
            <a:ext cx="1944116" cy="2777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86789" y="9874783"/>
            <a:ext cx="1944115" cy="27777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95065" y="9874783"/>
            <a:ext cx="1944116" cy="27777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58000" y="7271004"/>
            <a:ext cx="2645663" cy="200406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831596" y="1585086"/>
            <a:ext cx="17138650" cy="773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84963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943735"/>
                </a:solidFill>
                <a:latin typeface="Calibri"/>
                <a:cs typeface="Calibri"/>
              </a:rPr>
              <a:t>INTERPAN</a:t>
            </a:r>
            <a:r>
              <a:rPr dirty="0" sz="2400" spc="-5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MERCURY</a:t>
            </a:r>
            <a:r>
              <a:rPr dirty="0" sz="2400" spc="-45" b="1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943735"/>
                </a:solidFill>
                <a:latin typeface="Calibri"/>
                <a:cs typeface="Calibri"/>
              </a:rPr>
              <a:t>CLIP-</a:t>
            </a:r>
            <a:r>
              <a:rPr dirty="0" sz="2400" spc="-25" b="1">
                <a:solidFill>
                  <a:srgbClr val="943735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12700" marR="8987790">
              <a:lnSpc>
                <a:spcPct val="106900"/>
              </a:lnSpc>
              <a:spcBef>
                <a:spcPts val="2450"/>
              </a:spcBef>
            </a:pP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усиленного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типа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несущие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профили- </a:t>
            </a:r>
            <a:r>
              <a:rPr dirty="0" sz="2400">
                <a:latin typeface="Calibri"/>
                <a:cs typeface="Calibri"/>
              </a:rPr>
              <a:t>клипсы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(стрингеры)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крепятся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профили,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таком </a:t>
            </a:r>
            <a:r>
              <a:rPr dirty="0" sz="2400">
                <a:latin typeface="Calibri"/>
                <a:cs typeface="Calibri"/>
              </a:rPr>
              <a:t>случае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нагрузка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распределена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всей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плоскости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подсистемы.</a:t>
            </a:r>
            <a:endParaRPr sz="2400">
              <a:latin typeface="Calibri"/>
              <a:cs typeface="Calibri"/>
            </a:endParaRPr>
          </a:p>
          <a:p>
            <a:pPr marL="12700" marR="8341995">
              <a:lnSpc>
                <a:spcPct val="106700"/>
              </a:lnSpc>
              <a:spcBef>
                <a:spcPts val="1300"/>
              </a:spcBef>
            </a:pPr>
            <a:r>
              <a:rPr dirty="0" sz="2400" spc="-20">
                <a:latin typeface="Calibri"/>
                <a:cs typeface="Calibri"/>
              </a:rPr>
              <a:t>ТД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рекомендует</a:t>
            </a:r>
            <a:r>
              <a:rPr dirty="0" sz="2400" spc="-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установку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именно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усиленной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подвесной </a:t>
            </a:r>
            <a:r>
              <a:rPr dirty="0" sz="2400">
                <a:latin typeface="Calibri"/>
                <a:cs typeface="Calibri"/>
              </a:rPr>
              <a:t>системы,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этот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способ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надежнее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долговечнее.</a:t>
            </a:r>
            <a:endParaRPr sz="2400">
              <a:latin typeface="Calibri"/>
              <a:cs typeface="Calibri"/>
            </a:endParaRPr>
          </a:p>
          <a:p>
            <a:pPr algn="just" marL="21590" marR="9829165">
              <a:lnSpc>
                <a:spcPct val="106900"/>
              </a:lnSpc>
              <a:spcBef>
                <a:spcPts val="1535"/>
              </a:spcBef>
            </a:pP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узле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крепления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кассет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подсистеме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 spc="-25">
                <a:latin typeface="Calibri"/>
                <a:cs typeface="Calibri"/>
              </a:rPr>
              <a:t>IN </a:t>
            </a:r>
            <a:r>
              <a:rPr dirty="0" sz="2400">
                <a:latin typeface="Calibri"/>
                <a:cs typeface="Calibri"/>
              </a:rPr>
              <a:t>конструкция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стрингера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2-</a:t>
            </a:r>
            <a:r>
              <a:rPr dirty="0" sz="2400">
                <a:latin typeface="Calibri"/>
                <a:cs typeface="Calibri"/>
              </a:rPr>
              <a:t>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уровнего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подвеса,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который </a:t>
            </a:r>
            <a:r>
              <a:rPr dirty="0" sz="2400" spc="-25">
                <a:latin typeface="Calibri"/>
                <a:cs typeface="Calibri"/>
              </a:rPr>
              <a:t>удерживает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стрингер,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отличается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некоторых</a:t>
            </a:r>
            <a:endParaRPr sz="2400">
              <a:latin typeface="Calibri"/>
              <a:cs typeface="Calibri"/>
            </a:endParaRPr>
          </a:p>
          <a:p>
            <a:pPr algn="just" marL="21590">
              <a:lnSpc>
                <a:spcPct val="100000"/>
              </a:lnSpc>
              <a:spcBef>
                <a:spcPts val="204"/>
              </a:spcBef>
            </a:pPr>
            <a:r>
              <a:rPr dirty="0" sz="2400" spc="-10">
                <a:latin typeface="Calibri"/>
                <a:cs typeface="Calibri"/>
              </a:rPr>
              <a:t>распространенных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рынке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потолочных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систем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 spc="-25">
                <a:latin typeface="Calibri"/>
                <a:cs typeface="Calibri"/>
              </a:rPr>
              <a:t>IN.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>
              <a:latin typeface="Calibri"/>
              <a:cs typeface="Calibri"/>
            </a:endParaRPr>
          </a:p>
          <a:p>
            <a:pPr marL="12700" marR="11792585">
              <a:lnSpc>
                <a:spcPct val="106900"/>
              </a:lnSpc>
            </a:pPr>
            <a:r>
              <a:rPr dirty="0" sz="2400">
                <a:latin typeface="Calibri"/>
                <a:cs typeface="Calibri"/>
              </a:rPr>
              <a:t>Форма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стрингера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подсистемы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Интерпан CLIP-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исключает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деформации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во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время </a:t>
            </a:r>
            <a:r>
              <a:rPr dirty="0" sz="2400">
                <a:latin typeface="Calibri"/>
                <a:cs typeface="Calibri"/>
              </a:rPr>
              <a:t>монтажа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дает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ему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возможности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400" spc="-10">
                <a:latin typeface="Calibri"/>
                <a:cs typeface="Calibri"/>
              </a:rPr>
              <a:t>отсоединиться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временем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от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подвеса.</a:t>
            </a:r>
            <a:endParaRPr sz="2400">
              <a:latin typeface="Calibri"/>
              <a:cs typeface="Calibri"/>
            </a:endParaRPr>
          </a:p>
          <a:p>
            <a:pPr marL="8788400">
              <a:lnSpc>
                <a:spcPct val="100000"/>
              </a:lnSpc>
              <a:spcBef>
                <a:spcPts val="2775"/>
              </a:spcBef>
            </a:pPr>
            <a:r>
              <a:rPr dirty="0" sz="2400" spc="-10">
                <a:latin typeface="Calibri"/>
                <a:cs typeface="Calibri"/>
              </a:rPr>
              <a:t>Узел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крепления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кассет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подсистеме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Интерпан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CLIP-</a:t>
            </a:r>
            <a:r>
              <a:rPr dirty="0" sz="2400" spc="-25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8788400">
              <a:lnSpc>
                <a:spcPct val="100000"/>
              </a:lnSpc>
              <a:spcBef>
                <a:spcPts val="1000"/>
              </a:spcBef>
            </a:pPr>
            <a:r>
              <a:rPr dirty="0" sz="2400">
                <a:latin typeface="Calibri"/>
                <a:cs typeface="Calibri"/>
              </a:rPr>
              <a:t>Стрингер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2-</a:t>
            </a:r>
            <a:r>
              <a:rPr dirty="0" sz="2400">
                <a:latin typeface="Calibri"/>
                <a:cs typeface="Calibri"/>
              </a:rPr>
              <a:t>х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уровневом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подвесе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потолочном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профиле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(ПП)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70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dc:title>Презентация PowerPoint</dc:title>
  <dcterms:created xsi:type="dcterms:W3CDTF">2025-06-20T14:14:42Z</dcterms:created>
  <dcterms:modified xsi:type="dcterms:W3CDTF">2025-06-20T14:14:42Z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2025-06-20T00:00:00Z</vt:filetime>
  </property>
  <property fmtid="{D5CDD505-2E9C-101B-9397-08002B2CF9AE}" pid="5" name="Producer">
    <vt:lpwstr>Microsoft® PowerPoint® 2013</vt:lpwstr>
  </property>
</Properties>
</file>